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font" Target="fonts/font7.fntdata"/><Relationship Id="rId1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605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Vaurlis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94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Investment Opportunity Presentation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35116"/>
            <a:ext cx="1724620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4803100"/>
            <a:ext cx="145244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STAGE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118158" y="4727496"/>
            <a:ext cx="179093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61866" y="4803100"/>
            <a:ext cx="15035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EDTECH SECTOR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9526786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Summary &amp; Investment Thesis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51510" y="1462445"/>
            <a:ext cx="5891808" cy="6148030"/>
          </a:xfrm>
          <a:prstGeom prst="roundRect">
            <a:avLst>
              <a:gd name="adj" fmla="val 2343"/>
            </a:avLst>
          </a:prstGeom>
          <a:solidFill>
            <a:srgbClr val="5E98F1"/>
          </a:solidFill>
          <a:ln/>
        </p:spPr>
      </p:sp>
      <p:sp>
        <p:nvSpPr>
          <p:cNvPr id="4" name="Text 2"/>
          <p:cNvSpPr/>
          <p:nvPr/>
        </p:nvSpPr>
        <p:spPr>
          <a:xfrm>
            <a:off x="843201" y="1624489"/>
            <a:ext cx="256603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Highlights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43201" y="2086094"/>
            <a:ext cx="5508427" cy="848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Vaurlis Education represents a compelling growth opportunity in the rapidly expanding EdTech market, with strong fundamentals and scalable business model.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843201" y="3117056"/>
            <a:ext cx="431363" cy="4313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15055" y="3152954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436608" y="3182898"/>
            <a:ext cx="239660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Leadership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436608" y="3644503"/>
            <a:ext cx="4915019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Positioned in high-growth segments with differentiated technology platform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43201" y="4534376"/>
            <a:ext cx="431363" cy="4313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15055" y="4570274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1436608" y="4600218"/>
            <a:ext cx="239660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Growth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436608" y="5061823"/>
            <a:ext cx="4915019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historical performance with clear path to profitability and scale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843201" y="5951696"/>
            <a:ext cx="431363" cy="431363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15055" y="5987594"/>
            <a:ext cx="287536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4"/>
          <p:cNvSpPr/>
          <p:nvPr/>
        </p:nvSpPr>
        <p:spPr>
          <a:xfrm>
            <a:off x="1436608" y="6017538"/>
            <a:ext cx="239660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Exit Strategy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436608" y="6479143"/>
            <a:ext cx="4915019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strategic and financial exit pathways within 4-6 year horizon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6880622" y="1624489"/>
            <a:ext cx="239660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Opportunity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6880622" y="2086094"/>
            <a:ext cx="6967776" cy="113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EdTech market is projected to reach $404B by 2025, growing at 16.3% CAGR. Vaurlis is capturing share in the fastest-growing segments: digital learning platforms, adaptive assessment tools, and enterprise training solutions.</a:t>
            </a:r>
            <a:endParaRPr lang="en-US" sz="15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0622" y="3399949"/>
            <a:ext cx="5922526" cy="2741295"/>
          </a:xfrm>
          <a:prstGeom prst="rect">
            <a:avLst/>
          </a:prstGeom>
        </p:spPr>
      </p:pic>
      <p:sp>
        <p:nvSpPr>
          <p:cNvPr id="21" name="Shape 18"/>
          <p:cNvSpPr/>
          <p:nvPr/>
        </p:nvSpPr>
        <p:spPr>
          <a:xfrm>
            <a:off x="8443436" y="6141244"/>
            <a:ext cx="191691" cy="191691"/>
          </a:xfrm>
          <a:prstGeom prst="roundRect">
            <a:avLst>
              <a:gd name="adj" fmla="val 9540"/>
            </a:avLst>
          </a:prstGeom>
          <a:solidFill>
            <a:srgbClr val="151738"/>
          </a:solidFill>
          <a:ln/>
        </p:spPr>
      </p:sp>
      <p:sp>
        <p:nvSpPr>
          <p:cNvPr id="22" name="Text 19"/>
          <p:cNvSpPr/>
          <p:nvPr/>
        </p:nvSpPr>
        <p:spPr>
          <a:xfrm>
            <a:off x="8696087" y="6141244"/>
            <a:ext cx="106953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Size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9918025" y="6141244"/>
            <a:ext cx="191691" cy="191691"/>
          </a:xfrm>
          <a:prstGeom prst="roundRect">
            <a:avLst>
              <a:gd name="adj" fmla="val 9540"/>
            </a:avLst>
          </a:prstGeom>
          <a:solidFill>
            <a:srgbClr val="393F9B"/>
          </a:solidFill>
          <a:ln/>
        </p:spPr>
      </p:sp>
      <p:sp>
        <p:nvSpPr>
          <p:cNvPr id="24" name="Text 21"/>
          <p:cNvSpPr/>
          <p:nvPr/>
        </p:nvSpPr>
        <p:spPr>
          <a:xfrm>
            <a:off x="10170676" y="6141244"/>
            <a:ext cx="1449348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Vaurlis Revenue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6880622" y="6898838"/>
            <a:ext cx="6967776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Vaurlis is growing 2.5x faster than market average, capturing institutional customers and expanding internationally.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645081"/>
            <a:ext cx="7623810" cy="8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Landscape &amp; Financial Performance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6246495" y="1746766"/>
            <a:ext cx="212955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Advantages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246495" y="2066092"/>
            <a:ext cx="3639741" cy="987385"/>
          </a:xfrm>
          <a:prstGeom prst="roundRect">
            <a:avLst>
              <a:gd name="adj" fmla="val 740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31255" y="2066092"/>
            <a:ext cx="60960" cy="987385"/>
          </a:xfrm>
          <a:prstGeom prst="roundRect">
            <a:avLst>
              <a:gd name="adj" fmla="val 9725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448544" y="2222421"/>
            <a:ext cx="183058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Proprietary AI Engine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448544" y="2530673"/>
            <a:ext cx="3281363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Patent-pending adaptive learning algorithms with 40% better outcomes than competitors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6246495" y="3141226"/>
            <a:ext cx="3639741" cy="987385"/>
          </a:xfrm>
          <a:prstGeom prst="roundRect">
            <a:avLst>
              <a:gd name="adj" fmla="val 740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31255" y="3141226"/>
            <a:ext cx="60960" cy="987385"/>
          </a:xfrm>
          <a:prstGeom prst="roundRect">
            <a:avLst>
              <a:gd name="adj" fmla="val 9725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448544" y="3297555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Retention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448544" y="3605808"/>
            <a:ext cx="3281363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Industry-leading 94% net retention rate with strong expansion revenue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6246495" y="4216360"/>
            <a:ext cx="3639741" cy="987385"/>
          </a:xfrm>
          <a:prstGeom prst="roundRect">
            <a:avLst>
              <a:gd name="adj" fmla="val 740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31255" y="4216360"/>
            <a:ext cx="60960" cy="987385"/>
          </a:xfrm>
          <a:prstGeom prst="roundRect">
            <a:avLst>
              <a:gd name="adj" fmla="val 9725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448544" y="4372689"/>
            <a:ext cx="193155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Partnerships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448544" y="4680942"/>
            <a:ext cx="3281363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Exclusive partnerships with top-tier universities and Fortune 500 enterprises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238184" y="1746766"/>
            <a:ext cx="1843088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Financial Metrics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0238184" y="2136577"/>
            <a:ext cx="3639741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73%</a:t>
            </a:r>
            <a:endParaRPr lang="en-US" sz="3650" dirty="0"/>
          </a:p>
        </p:txBody>
      </p:sp>
      <p:sp>
        <p:nvSpPr>
          <p:cNvPr id="19" name="Text 16"/>
          <p:cNvSpPr/>
          <p:nvPr/>
        </p:nvSpPr>
        <p:spPr>
          <a:xfrm>
            <a:off x="11175802" y="2738676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Gross Margin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0238184" y="3046928"/>
            <a:ext cx="3639741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Best-in-class unit economics with improving operating leverage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0238184" y="3659505"/>
            <a:ext cx="3639741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3.2x</a:t>
            </a:r>
            <a:endParaRPr lang="en-US" sz="3650" dirty="0"/>
          </a:p>
        </p:txBody>
      </p:sp>
      <p:sp>
        <p:nvSpPr>
          <p:cNvPr id="22" name="Text 19"/>
          <p:cNvSpPr/>
          <p:nvPr/>
        </p:nvSpPr>
        <p:spPr>
          <a:xfrm>
            <a:off x="11175802" y="4261604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Growth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0238184" y="4569857"/>
            <a:ext cx="3639741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YoY growth accelerating with expanding addressable market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10238184" y="5182433"/>
            <a:ext cx="3639741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$1.8M</a:t>
            </a:r>
            <a:endParaRPr lang="en-US" sz="3650" dirty="0"/>
          </a:p>
        </p:txBody>
      </p:sp>
      <p:sp>
        <p:nvSpPr>
          <p:cNvPr id="25" name="Text 22"/>
          <p:cNvSpPr/>
          <p:nvPr/>
        </p:nvSpPr>
        <p:spPr>
          <a:xfrm>
            <a:off x="11175802" y="5784532"/>
            <a:ext cx="1764506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CAC Payback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10238184" y="6092785"/>
            <a:ext cx="3639741" cy="366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customer acquisition with 11-month payback period</a:t>
            </a:r>
            <a:endParaRPr lang="en-US" sz="1100" dirty="0"/>
          </a:p>
        </p:txBody>
      </p:sp>
      <p:sp>
        <p:nvSpPr>
          <p:cNvPr id="27" name="Shape 24"/>
          <p:cNvSpPr/>
          <p:nvPr/>
        </p:nvSpPr>
        <p:spPr>
          <a:xfrm>
            <a:off x="6246495" y="6727437"/>
            <a:ext cx="7623810" cy="2524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246495" y="6851452"/>
            <a:ext cx="7623810" cy="73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Vaurlis competes against legacy LMS providers and emerging EdTech startups, differentiated by superior technology, enterprise-grade security, and comprehensive analytics. Key competitors include Coursera, Udemy Business, and traditional players like Blackboard, but none offer our integrated AI-powered personalization at scale.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5232"/>
            <a:ext cx="821233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Team &amp; Risk Analysis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35348"/>
            <a:ext cx="1037987" cy="10379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6564" y="1835348"/>
            <a:ext cx="2968228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Sarah Chen, CEO &amp; Founder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6564" y="2536031"/>
            <a:ext cx="2968228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Former VP of Product at Khan Academy, 15+ years in EdTech. MBA from Stanford GSB. Led product teams serving 50M+ learners globally.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80" y="1835348"/>
            <a:ext cx="1037987" cy="10379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52354" y="1835348"/>
            <a:ext cx="282023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Michael Rodriguez, CFO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6452354" y="2234803"/>
            <a:ext cx="2968347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Former Finance Director at Coursera through IPO. CPA with 12 years in tech finance. Scaled financial operations from $20M to $200M+ ARR.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489" y="1835348"/>
            <a:ext cx="1037987" cy="10379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68263" y="183534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Dr. Priya Patel, CTO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868263" y="2234803"/>
            <a:ext cx="2968228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PhD in Machine Learning from MIT. Previously led AI research at Google Education. 8 patents in adaptive learning technologies and NLP applications.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793790" y="4243011"/>
            <a:ext cx="13042821" cy="3167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4520327"/>
            <a:ext cx="280558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Risk Mitigation Strategy</a:t>
            </a:r>
            <a:endParaRPr lang="en-US" sz="1850" dirty="0"/>
          </a:p>
        </p:txBody>
      </p:sp>
      <p:sp>
        <p:nvSpPr>
          <p:cNvPr id="14" name="Shape 9"/>
          <p:cNvSpPr/>
          <p:nvPr/>
        </p:nvSpPr>
        <p:spPr>
          <a:xfrm>
            <a:off x="793790" y="5067300"/>
            <a:ext cx="3137773" cy="2257068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1009412" y="52829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Market Risk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1009412" y="5682377"/>
            <a:ext cx="2706529" cy="1426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Diversified revenue across K-12, higher education, and corporate segments. No single customer &gt;8% of revenue.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4095393" y="5067300"/>
            <a:ext cx="3137892" cy="2257068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4311015" y="52829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Risk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4311015" y="5682377"/>
            <a:ext cx="2706648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R&amp;D investment (18% of revenue), robust IP portfolio, and scalable cloud infrastructure.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7397115" y="5067300"/>
            <a:ext cx="3137773" cy="2257068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7612737" y="52829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Competitive Risk</a:t>
            </a:r>
            <a:endParaRPr lang="en-US" sz="1850" dirty="0"/>
          </a:p>
        </p:txBody>
      </p:sp>
      <p:sp>
        <p:nvSpPr>
          <p:cNvPr id="22" name="Text 17"/>
          <p:cNvSpPr/>
          <p:nvPr/>
        </p:nvSpPr>
        <p:spPr>
          <a:xfrm>
            <a:off x="7612737" y="5682377"/>
            <a:ext cx="2706529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moats through proprietary algorithms, switching costs, and network effects from content library.</a:t>
            </a:r>
            <a:endParaRPr lang="en-US" sz="1500" dirty="0"/>
          </a:p>
        </p:txBody>
      </p:sp>
      <p:sp>
        <p:nvSpPr>
          <p:cNvPr id="23" name="Shape 18"/>
          <p:cNvSpPr/>
          <p:nvPr/>
        </p:nvSpPr>
        <p:spPr>
          <a:xfrm>
            <a:off x="10698718" y="5067300"/>
            <a:ext cx="3137892" cy="2257068"/>
          </a:xfrm>
          <a:prstGeom prst="roundRect">
            <a:avLst>
              <a:gd name="adj" fmla="val 35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10914340" y="528292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Regulatory Risk</a:t>
            </a:r>
            <a:endParaRPr lang="en-US" sz="1850" dirty="0"/>
          </a:p>
        </p:txBody>
      </p:sp>
      <p:sp>
        <p:nvSpPr>
          <p:cNvPr id="25" name="Text 20"/>
          <p:cNvSpPr/>
          <p:nvPr/>
        </p:nvSpPr>
        <p:spPr>
          <a:xfrm>
            <a:off x="10914340" y="5682377"/>
            <a:ext cx="2706648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compliance team, SOC 2 Type II certified, GDPR/FERPA compliant with dedicated privacy counsel.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636746"/>
            <a:ext cx="7095173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Recommendation &amp; Next Steps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35925" y="1269563"/>
            <a:ext cx="1762482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Investment Case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35925" y="1565315"/>
            <a:ext cx="7761684" cy="525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Vaurlis Education presents a rare combination of strong fundamentals, exceptional team, and massive market opportunity. Our proprietary technology platform, proven unit economics, and clear path to market leadership make this a compelling growth investment.</a:t>
            </a:r>
            <a:endParaRPr lang="en-US" sz="1050" dirty="0"/>
          </a:p>
        </p:txBody>
      </p:sp>
      <p:sp>
        <p:nvSpPr>
          <p:cNvPr id="5" name="Shape 3"/>
          <p:cNvSpPr/>
          <p:nvPr/>
        </p:nvSpPr>
        <p:spPr>
          <a:xfrm>
            <a:off x="735925" y="2183368"/>
            <a:ext cx="3839647" cy="1426607"/>
          </a:xfrm>
          <a:prstGeom prst="roundRect">
            <a:avLst>
              <a:gd name="adj" fmla="val 4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80110" y="2327553"/>
            <a:ext cx="409932" cy="409932"/>
          </a:xfrm>
          <a:prstGeom prst="roundRect">
            <a:avLst>
              <a:gd name="adj" fmla="val 22303908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2862" y="2440305"/>
            <a:ext cx="184428" cy="18442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80110" y="2819757"/>
            <a:ext cx="170842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$50M Series B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880110" y="3115508"/>
            <a:ext cx="3551277" cy="350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Funding for international expansion and product development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657844" y="2183368"/>
            <a:ext cx="3839766" cy="1426607"/>
          </a:xfrm>
          <a:prstGeom prst="roundRect">
            <a:avLst>
              <a:gd name="adj" fmla="val 402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802029" y="2327553"/>
            <a:ext cx="409932" cy="409932"/>
          </a:xfrm>
          <a:prstGeom prst="roundRect">
            <a:avLst>
              <a:gd name="adj" fmla="val 22303908"/>
            </a:avLst>
          </a:prstGeom>
          <a:solidFill>
            <a:srgbClr val="4950BC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4781" y="2440305"/>
            <a:ext cx="184428" cy="18442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802029" y="2819757"/>
            <a:ext cx="1851184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3.5x Revenue Multiple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4802029" y="3115508"/>
            <a:ext cx="3551396" cy="350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Attractive valuation vs. comparable public EdTech companies at 5-8x</a:t>
            </a:r>
            <a:endParaRPr lang="en-US" sz="1050" dirty="0"/>
          </a:p>
        </p:txBody>
      </p:sp>
      <p:sp>
        <p:nvSpPr>
          <p:cNvPr id="15" name="Shape 11"/>
          <p:cNvSpPr/>
          <p:nvPr/>
        </p:nvSpPr>
        <p:spPr>
          <a:xfrm>
            <a:off x="735925" y="3692247"/>
            <a:ext cx="7761684" cy="1251466"/>
          </a:xfrm>
          <a:prstGeom prst="roundRect">
            <a:avLst>
              <a:gd name="adj" fmla="val 458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880110" y="3836432"/>
            <a:ext cx="409932" cy="409932"/>
          </a:xfrm>
          <a:prstGeom prst="roundRect">
            <a:avLst>
              <a:gd name="adj" fmla="val 22303908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2862" y="3949184"/>
            <a:ext cx="184428" cy="1844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880110" y="4328636"/>
            <a:ext cx="170842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4-6 Year Horizon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880110" y="4624388"/>
            <a:ext cx="7473315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exit via acquisition or IPO with projected 5-7x MOIC</a:t>
            </a:r>
            <a:endParaRPr lang="en-US" sz="10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4190" y="5036344"/>
            <a:ext cx="5045035" cy="221456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950074" y="6657459"/>
            <a:ext cx="884319" cy="136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Due Diligence</a:t>
            </a:r>
            <a:endParaRPr lang="en-US" sz="850" dirty="0"/>
          </a:p>
        </p:txBody>
      </p:sp>
      <p:sp>
        <p:nvSpPr>
          <p:cNvPr id="22" name="Text 16"/>
          <p:cNvSpPr/>
          <p:nvPr/>
        </p:nvSpPr>
        <p:spPr>
          <a:xfrm>
            <a:off x="2950074" y="6832986"/>
            <a:ext cx="884319" cy="1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 days of financial and legal review</a:t>
            </a:r>
            <a:endParaRPr lang="en-US" sz="650" dirty="0"/>
          </a:p>
        </p:txBody>
      </p:sp>
      <p:sp>
        <p:nvSpPr>
          <p:cNvPr id="23" name="Text 17"/>
          <p:cNvSpPr/>
          <p:nvPr/>
        </p:nvSpPr>
        <p:spPr>
          <a:xfrm>
            <a:off x="5432969" y="6486790"/>
            <a:ext cx="884319" cy="273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Closing &amp; Onboarding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5432969" y="6798974"/>
            <a:ext cx="884319" cy="1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45 days to finalize and integrate</a:t>
            </a:r>
            <a:endParaRPr lang="en-US" sz="650" dirty="0"/>
          </a:p>
        </p:txBody>
      </p:sp>
      <p:sp>
        <p:nvSpPr>
          <p:cNvPr id="25" name="Text 19"/>
          <p:cNvSpPr/>
          <p:nvPr/>
        </p:nvSpPr>
        <p:spPr>
          <a:xfrm>
            <a:off x="4198810" y="5268574"/>
            <a:ext cx="884319" cy="136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Term Sheet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4198810" y="5444101"/>
            <a:ext cx="884319" cy="175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650"/>
              </a:lnSpc>
              <a:buNone/>
            </a:pPr>
            <a:r>
              <a:rPr lang="en-US" sz="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 days to negotiate key terms</a:t>
            </a:r>
            <a:endParaRPr lang="en-US" sz="650" dirty="0"/>
          </a:p>
        </p:txBody>
      </p:sp>
      <p:sp>
        <p:nvSpPr>
          <p:cNvPr id="27" name="Text 21"/>
          <p:cNvSpPr/>
          <p:nvPr/>
        </p:nvSpPr>
        <p:spPr>
          <a:xfrm>
            <a:off x="735925" y="7343537"/>
            <a:ext cx="7761684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accelerated timeline enables rapid deployment of capital to capture market share during this critical growth phase.</a:t>
            </a:r>
            <a:endParaRPr lang="en-US" sz="1050" dirty="0"/>
          </a:p>
        </p:txBody>
      </p:sp>
      <p:sp>
        <p:nvSpPr>
          <p:cNvPr id="28" name="Shape 22"/>
          <p:cNvSpPr/>
          <p:nvPr/>
        </p:nvSpPr>
        <p:spPr>
          <a:xfrm>
            <a:off x="8740140" y="1187291"/>
            <a:ext cx="5260300" cy="6405443"/>
          </a:xfrm>
          <a:prstGeom prst="roundRect">
            <a:avLst>
              <a:gd name="adj" fmla="val 1871"/>
            </a:avLst>
          </a:prstGeom>
          <a:solidFill>
            <a:srgbClr val="5E98F1"/>
          </a:solidFill>
          <a:ln/>
        </p:spPr>
      </p:sp>
      <p:sp>
        <p:nvSpPr>
          <p:cNvPr id="29" name="Text 23"/>
          <p:cNvSpPr/>
          <p:nvPr/>
        </p:nvSpPr>
        <p:spPr>
          <a:xfrm>
            <a:off x="8876705" y="1269563"/>
            <a:ext cx="170842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Next Steps</a:t>
            </a:r>
            <a:endParaRPr lang="en-US" sz="1300" dirty="0"/>
          </a:p>
        </p:txBody>
      </p:sp>
      <p:sp>
        <p:nvSpPr>
          <p:cNvPr id="30" name="Text 24"/>
          <p:cNvSpPr/>
          <p:nvPr/>
        </p:nvSpPr>
        <p:spPr>
          <a:xfrm>
            <a:off x="8876705" y="1575673"/>
            <a:ext cx="136565" cy="17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050" dirty="0"/>
          </a:p>
        </p:txBody>
      </p:sp>
      <p:sp>
        <p:nvSpPr>
          <p:cNvPr id="31" name="Shape 25"/>
          <p:cNvSpPr/>
          <p:nvPr/>
        </p:nvSpPr>
        <p:spPr>
          <a:xfrm>
            <a:off x="8876705" y="1792486"/>
            <a:ext cx="4987171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2" name="Text 26"/>
          <p:cNvSpPr/>
          <p:nvPr/>
        </p:nvSpPr>
        <p:spPr>
          <a:xfrm>
            <a:off x="8876705" y="1891189"/>
            <a:ext cx="2299216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Management Presentations</a:t>
            </a:r>
            <a:endParaRPr lang="en-US" sz="1300" dirty="0"/>
          </a:p>
        </p:txBody>
      </p:sp>
      <p:sp>
        <p:nvSpPr>
          <p:cNvPr id="33" name="Text 27"/>
          <p:cNvSpPr/>
          <p:nvPr/>
        </p:nvSpPr>
        <p:spPr>
          <a:xfrm>
            <a:off x="8876705" y="2186940"/>
            <a:ext cx="4987171" cy="350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Deep-dive sessions with CEO, CFO, and CTO covering strategy, financials, and technology</a:t>
            </a:r>
            <a:endParaRPr lang="en-US" sz="1050" dirty="0"/>
          </a:p>
        </p:txBody>
      </p:sp>
      <p:sp>
        <p:nvSpPr>
          <p:cNvPr id="34" name="Text 28"/>
          <p:cNvSpPr/>
          <p:nvPr/>
        </p:nvSpPr>
        <p:spPr>
          <a:xfrm>
            <a:off x="8876705" y="2721888"/>
            <a:ext cx="136565" cy="17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050" dirty="0"/>
          </a:p>
        </p:txBody>
      </p:sp>
      <p:sp>
        <p:nvSpPr>
          <p:cNvPr id="35" name="Shape 29"/>
          <p:cNvSpPr/>
          <p:nvPr/>
        </p:nvSpPr>
        <p:spPr>
          <a:xfrm>
            <a:off x="8876705" y="2938701"/>
            <a:ext cx="4987171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6" name="Text 30"/>
          <p:cNvSpPr/>
          <p:nvPr/>
        </p:nvSpPr>
        <p:spPr>
          <a:xfrm>
            <a:off x="8876705" y="3037403"/>
            <a:ext cx="170842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Due Diligence</a:t>
            </a:r>
            <a:endParaRPr lang="en-US" sz="1300" dirty="0"/>
          </a:p>
        </p:txBody>
      </p:sp>
      <p:sp>
        <p:nvSpPr>
          <p:cNvPr id="37" name="Text 31"/>
          <p:cNvSpPr/>
          <p:nvPr/>
        </p:nvSpPr>
        <p:spPr>
          <a:xfrm>
            <a:off x="8876705" y="3333155"/>
            <a:ext cx="4987171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data room, customer references, and technical architecture review</a:t>
            </a:r>
            <a:endParaRPr lang="en-US" sz="1050" dirty="0"/>
          </a:p>
        </p:txBody>
      </p:sp>
      <p:sp>
        <p:nvSpPr>
          <p:cNvPr id="38" name="Text 32"/>
          <p:cNvSpPr/>
          <p:nvPr/>
        </p:nvSpPr>
        <p:spPr>
          <a:xfrm>
            <a:off x="8876705" y="3692962"/>
            <a:ext cx="136565" cy="17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050" dirty="0"/>
          </a:p>
        </p:txBody>
      </p:sp>
      <p:sp>
        <p:nvSpPr>
          <p:cNvPr id="39" name="Shape 33"/>
          <p:cNvSpPr/>
          <p:nvPr/>
        </p:nvSpPr>
        <p:spPr>
          <a:xfrm>
            <a:off x="8876705" y="3909774"/>
            <a:ext cx="4987171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0" name="Text 34"/>
          <p:cNvSpPr/>
          <p:nvPr/>
        </p:nvSpPr>
        <p:spPr>
          <a:xfrm>
            <a:off x="8876705" y="4008477"/>
            <a:ext cx="1708428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Site Visits</a:t>
            </a:r>
            <a:endParaRPr lang="en-US" sz="1300" dirty="0"/>
          </a:p>
        </p:txBody>
      </p:sp>
      <p:sp>
        <p:nvSpPr>
          <p:cNvPr id="41" name="Text 35"/>
          <p:cNvSpPr/>
          <p:nvPr/>
        </p:nvSpPr>
        <p:spPr>
          <a:xfrm>
            <a:off x="8876705" y="4304228"/>
            <a:ext cx="4987171" cy="350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 headquarters, meet extended team, and observe product demonstrations</a:t>
            </a:r>
            <a:endParaRPr lang="en-US" sz="1050" dirty="0"/>
          </a:p>
        </p:txBody>
      </p:sp>
      <p:sp>
        <p:nvSpPr>
          <p:cNvPr id="42" name="Text 36"/>
          <p:cNvSpPr/>
          <p:nvPr/>
        </p:nvSpPr>
        <p:spPr>
          <a:xfrm>
            <a:off x="8876705" y="4839176"/>
            <a:ext cx="136565" cy="170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050" dirty="0"/>
          </a:p>
        </p:txBody>
      </p:sp>
      <p:sp>
        <p:nvSpPr>
          <p:cNvPr id="43" name="Shape 37"/>
          <p:cNvSpPr/>
          <p:nvPr/>
        </p:nvSpPr>
        <p:spPr>
          <a:xfrm>
            <a:off x="8876705" y="5055989"/>
            <a:ext cx="4987171" cy="1524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4" name="Text 38"/>
          <p:cNvSpPr/>
          <p:nvPr/>
        </p:nvSpPr>
        <p:spPr>
          <a:xfrm>
            <a:off x="8876705" y="5154692"/>
            <a:ext cx="1891189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Investment Committee</a:t>
            </a:r>
            <a:endParaRPr lang="en-US" sz="1300" dirty="0"/>
          </a:p>
        </p:txBody>
      </p:sp>
      <p:sp>
        <p:nvSpPr>
          <p:cNvPr id="45" name="Text 39"/>
          <p:cNvSpPr/>
          <p:nvPr/>
        </p:nvSpPr>
        <p:spPr>
          <a:xfrm>
            <a:off x="8876705" y="5450443"/>
            <a:ext cx="4987171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presentation and approval process with your partnership</a:t>
            </a:r>
            <a:endParaRPr lang="en-US" sz="1050" dirty="0"/>
          </a:p>
        </p:txBody>
      </p:sp>
      <p:sp>
        <p:nvSpPr>
          <p:cNvPr id="46" name="Text 40"/>
          <p:cNvSpPr/>
          <p:nvPr/>
        </p:nvSpPr>
        <p:spPr>
          <a:xfrm>
            <a:off x="9081611" y="5820608"/>
            <a:ext cx="4782264" cy="3502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i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"Vaurlis is poised to become the definitive platform for personalized learning at scale. This is a generational opportunity in EdTech."</a:t>
            </a:r>
            <a:endParaRPr lang="en-US" sz="1050" dirty="0"/>
          </a:p>
        </p:txBody>
      </p:sp>
      <p:sp>
        <p:nvSpPr>
          <p:cNvPr id="47" name="Shape 41"/>
          <p:cNvSpPr/>
          <p:nvPr/>
        </p:nvSpPr>
        <p:spPr>
          <a:xfrm>
            <a:off x="8876705" y="5820608"/>
            <a:ext cx="15240" cy="350282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2026-02-10T18:14:22Z</dcterms:created>
  <dcterms:modified xsi:type="dcterms:W3CDTF">2026-02-10T18:14:22Z</dcterms:modified>
</cp:coreProperties>
</file>